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4c237534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4c237534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4c237534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4c237534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770d517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770d517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4c237534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4c237534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770d5170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770d5170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4c237534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4c237534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770d5170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770d5170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4c237534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4c237534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4c237534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4c237534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4c237534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4c237534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4c237534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4c237534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78c359f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78c359f8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7ab01955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7ab01955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78c359f8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78c359f88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e7ab01955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e7ab01955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4c237534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4c237534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4c237534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4c237534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4c237534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4c237534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4c237534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4c237534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6737d09e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6737d09e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4c23753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4c237534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4c237534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e4c237534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 t="6284" r="6489" b="28797"/>
          <a:stretch/>
        </p:blipFill>
        <p:spPr>
          <a:xfrm>
            <a:off x="1040900" y="1174800"/>
            <a:ext cx="4082875" cy="38447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2442983" y="0"/>
            <a:ext cx="6626517" cy="1040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SEMANA BÍBLICA 2021</a:t>
            </a:r>
            <a:endParaRPr sz="4500" b="1" dirty="0">
              <a:solidFill>
                <a:schemeClr val="accent1"/>
              </a:solidFill>
            </a:endParaRPr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4572000" y="659853"/>
            <a:ext cx="4830984" cy="523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400" b="1" dirty="0">
                <a:latin typeface="Nunito"/>
                <a:ea typeface="Nunito"/>
                <a:cs typeface="Nunito"/>
                <a:sym typeface="Nunito"/>
              </a:rPr>
              <a:t>“San José, modelo de virtudes”</a:t>
            </a:r>
            <a:endParaRPr sz="24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956926" y="4201650"/>
            <a:ext cx="1187075" cy="94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>
            <a:off x="5642000" y="1100025"/>
            <a:ext cx="3427500" cy="569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Año de san José</a:t>
            </a:r>
            <a:r>
              <a:rPr lang="es" sz="2400" b="1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sz="24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1956900" y="269278"/>
            <a:ext cx="5230200" cy="746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D) MATRIMONIO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3358856" y="1070232"/>
            <a:ext cx="5487669" cy="3803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Es probablemente Nazaret donde José comprometió y desposó a aquella que sería luego la Madre de Dios.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La mayoría de los intérpretes modernos, entienden que, para la época de la Anunciación, la Santísima Virgen estaba solamente comprometida con José.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8" name="Google Shape;198;p22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946969" y="289850"/>
            <a:ext cx="940734" cy="7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4">
            <a:alphaModFix/>
          </a:blip>
          <a:srcRect r="7484"/>
          <a:stretch/>
        </p:blipFill>
        <p:spPr>
          <a:xfrm>
            <a:off x="297475" y="1546838"/>
            <a:ext cx="3128351" cy="2297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1800450" y="288675"/>
            <a:ext cx="5543100" cy="821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E) LA ENCARNACIÓN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3"/>
          <p:cNvSpPr txBox="1">
            <a:spLocks noGrp="1"/>
          </p:cNvSpPr>
          <p:nvPr>
            <p:ph type="body" idx="1"/>
          </p:nvPr>
        </p:nvSpPr>
        <p:spPr>
          <a:xfrm>
            <a:off x="3148051" y="1338674"/>
            <a:ext cx="5704249" cy="2765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Este matrimonio estaba pensado en la intención de los esposos para ser un matrimonio virginal.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La fe de José en su esposa iba a ser dolorosamente probada: ella iba a tener un hijo. 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902027" y="4103850"/>
            <a:ext cx="1035275" cy="8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25" y="1243875"/>
            <a:ext cx="2767126" cy="3403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317950" y="598255"/>
            <a:ext cx="8359243" cy="3367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Sin conciencia de lo que significaba el misterio de la Encarnación, sus delicados sentimientos le prohibieron a sí mismo difamar a su prometida, y resolvió abandonarla en secreto.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El ángel del Señor se le apareció en sueños.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José hizo tal como el ángel del Señor le encomendó y la tomó por esposa </a:t>
            </a:r>
            <a:r>
              <a:rPr lang="es" sz="2600" i="1" dirty="0">
                <a:latin typeface="Nunito"/>
                <a:ea typeface="Nunito"/>
                <a:cs typeface="Nunito"/>
                <a:sym typeface="Nunito"/>
              </a:rPr>
              <a:t>(Mt 1, 19-20. 24)</a:t>
            </a: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902027" y="4103850"/>
            <a:ext cx="1035275" cy="8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319300" y="235125"/>
            <a:ext cx="8542500" cy="1338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F) EL NACIMIENTO Y LA HUIDA A EGIPTO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1"/>
          </p:nvPr>
        </p:nvSpPr>
        <p:spPr>
          <a:xfrm>
            <a:off x="164200" y="1883776"/>
            <a:ext cx="8542500" cy="1922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Llegó el tiempo para José y María de ir a Belén, una nueva fuente de angustia para José, puesto que</a:t>
            </a:r>
            <a:r>
              <a:rPr lang="es" sz="2600" i="1" dirty="0">
                <a:latin typeface="Nunito"/>
                <a:ea typeface="Nunito"/>
                <a:cs typeface="Nunito"/>
                <a:sym typeface="Nunito"/>
              </a:rPr>
              <a:t> “sus días se habían cumplido, ella debía ser asistida para el parto”, y “no había lugar para ellos en la posada (Lc 2, 1-7)”. </a:t>
            </a:r>
            <a:endParaRPr sz="2600" i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2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body" idx="1"/>
          </p:nvPr>
        </p:nvSpPr>
        <p:spPr>
          <a:xfrm>
            <a:off x="4025900" y="484162"/>
            <a:ext cx="4811100" cy="3843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Nuevas pruebas seguirían pronto.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i="1" dirty="0">
                <a:latin typeface="Nunito"/>
                <a:ea typeface="Nunito"/>
                <a:cs typeface="Nunito"/>
                <a:sym typeface="Nunito"/>
              </a:rPr>
              <a:t>“Un ángel del Señor se apareció en sueños a José, diciendo: Levántate, y toma al niño y a su madre, y huye a Egipto, y permanece allí hasta que te sea avisado” (Mt 2, 13).</a:t>
            </a:r>
            <a:endParaRPr sz="2600" i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724" y="982700"/>
            <a:ext cx="3786176" cy="2839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1176000" y="373450"/>
            <a:ext cx="6792000" cy="717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G) REGRESO A NAZARET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body" idx="1"/>
          </p:nvPr>
        </p:nvSpPr>
        <p:spPr>
          <a:xfrm>
            <a:off x="3759285" y="1498600"/>
            <a:ext cx="5069101" cy="2232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>
                <a:latin typeface="Nunito"/>
                <a:ea typeface="Nunito"/>
                <a:cs typeface="Nunito"/>
                <a:sym typeface="Nunito"/>
              </a:rPr>
              <a:t>La indicación para regresar a Palestina llegó recién después de unos pocos años, y la Sagrada Familia se estableció nuevamente en Nazaret.</a:t>
            </a:r>
            <a:endParaRPr sz="2600" i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4" name="Google Shape;234;p27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50" y="1472350"/>
            <a:ext cx="3586649" cy="2592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body" idx="1"/>
          </p:nvPr>
        </p:nvSpPr>
        <p:spPr>
          <a:xfrm>
            <a:off x="303375" y="237325"/>
            <a:ext cx="8419500" cy="25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La vida de San José es, de aquí en adelante, la simple y apacible vida de un humilde judío, que se mantenía a sí mismo y a su familia con su trabajo.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El único incidente digno de mención, es la pérdida y angustiosa búsqueda de Jesús, de entonces doce años de edad </a:t>
            </a:r>
            <a:r>
              <a:rPr lang="es" sz="2400" i="1" dirty="0">
                <a:latin typeface="Nunito"/>
                <a:ea typeface="Nunito"/>
                <a:cs typeface="Nunito"/>
                <a:sym typeface="Nunito"/>
              </a:rPr>
              <a:t>(Lc 2, 42-51).</a:t>
            </a:r>
            <a:endParaRPr sz="2400" i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1" name="Google Shape;241;p28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025" y="2625050"/>
            <a:ext cx="4238175" cy="2213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2739750" y="324075"/>
            <a:ext cx="3512100" cy="706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H) MUERTE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9"/>
          <p:cNvSpPr txBox="1">
            <a:spLocks noGrp="1"/>
          </p:cNvSpPr>
          <p:nvPr>
            <p:ph type="body" idx="1"/>
          </p:nvPr>
        </p:nvSpPr>
        <p:spPr>
          <a:xfrm>
            <a:off x="227825" y="1115450"/>
            <a:ext cx="8361300" cy="3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Podemos suponer que el padre adoptivo de Jesús falleció antes del comienzo de la vida pública del Salvador.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A decir verdad, no sabemos cuándo murió san José, es bastante improbable que él haya alcanzado una edad avanzada.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Lo más probable es que haya muerto antes del comienzo de la vida pública de Jesús y haya sido enterrado en Nazaret.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9" name="Google Shape;249;p2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806651" y="247875"/>
            <a:ext cx="1093450" cy="8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3246913" y="1347625"/>
            <a:ext cx="2276625" cy="342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 txBox="1">
            <a:spLocks noGrp="1"/>
          </p:cNvSpPr>
          <p:nvPr>
            <p:ph type="body" idx="1"/>
          </p:nvPr>
        </p:nvSpPr>
        <p:spPr>
          <a:xfrm>
            <a:off x="435935" y="458575"/>
            <a:ext cx="8193565" cy="1274532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>
                <a:latin typeface="Roboto"/>
                <a:ea typeface="Roboto"/>
                <a:cs typeface="Roboto"/>
                <a:sym typeface="Roboto"/>
              </a:rPr>
              <a:t>PARTICIPACIÓN DE ASISTENTES.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0"/>
          <p:cNvSpPr txBox="1">
            <a:spLocks noGrp="1"/>
          </p:cNvSpPr>
          <p:nvPr>
            <p:ph type="body" idx="1"/>
          </p:nvPr>
        </p:nvSpPr>
        <p:spPr>
          <a:xfrm>
            <a:off x="784300" y="1628900"/>
            <a:ext cx="7718100" cy="14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●"/>
            </a:pPr>
            <a:r>
              <a:rPr lang="es" sz="2600">
                <a:latin typeface="Nunito"/>
                <a:ea typeface="Nunito"/>
                <a:cs typeface="Nunito"/>
                <a:sym typeface="Nunito"/>
              </a:rPr>
              <a:t>¿Qué cosa les ha gustado más del tema?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●"/>
            </a:pPr>
            <a:r>
              <a:rPr lang="es" sz="2600">
                <a:latin typeface="Nunito"/>
                <a:ea typeface="Nunito"/>
                <a:cs typeface="Nunito"/>
                <a:sym typeface="Nunito"/>
              </a:rPr>
              <a:t>¿Qué cosas desconocían de la vida de san José?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7" name="Google Shape;257;p30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body" idx="1"/>
          </p:nvPr>
        </p:nvSpPr>
        <p:spPr>
          <a:xfrm>
            <a:off x="761475" y="545975"/>
            <a:ext cx="7431900" cy="717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ORAMOS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 l="15868" t="4833" r="13539" b="10963"/>
          <a:stretch/>
        </p:blipFill>
        <p:spPr>
          <a:xfrm>
            <a:off x="2934525" y="1262975"/>
            <a:ext cx="2874950" cy="342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ctrTitle"/>
          </p:nvPr>
        </p:nvSpPr>
        <p:spPr>
          <a:xfrm>
            <a:off x="245750" y="1535200"/>
            <a:ext cx="5081400" cy="1448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>
                <a:solidFill>
                  <a:schemeClr val="dk2"/>
                </a:solidFill>
              </a:rPr>
              <a:t>TEMA 1.</a:t>
            </a:r>
            <a:endParaRPr sz="4000" b="1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>
                <a:solidFill>
                  <a:schemeClr val="dk2"/>
                </a:solidFill>
              </a:rPr>
              <a:t>LA VIDA DE SAN JOSÉ.</a:t>
            </a:r>
            <a:endParaRPr sz="4000" b="1" dirty="0">
              <a:solidFill>
                <a:schemeClr val="dk2"/>
              </a:solidFill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100" y="805600"/>
            <a:ext cx="3201649" cy="40198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1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245750" y="229075"/>
            <a:ext cx="831800" cy="6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>
            <a:spLocks noGrp="1"/>
          </p:cNvSpPr>
          <p:nvPr>
            <p:ph type="body" idx="1"/>
          </p:nvPr>
        </p:nvSpPr>
        <p:spPr>
          <a:xfrm>
            <a:off x="236625" y="949650"/>
            <a:ext cx="8526000" cy="3859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Nunito"/>
                <a:ea typeface="Nunito"/>
                <a:cs typeface="Nunito"/>
                <a:sym typeface="Nunito"/>
              </a:rPr>
              <a:t>Señor, ten misericordia de nosotros Cristo, ten misericordia de nosotros. Señor, ten misericordia de nosotros.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Nunito"/>
                <a:ea typeface="Nunito"/>
                <a:cs typeface="Nunito"/>
                <a:sym typeface="Nunito"/>
              </a:rPr>
              <a:t>Cristo óyenos.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Nunito"/>
                <a:ea typeface="Nunito"/>
                <a:cs typeface="Nunito"/>
                <a:sym typeface="Nunito"/>
              </a:rPr>
              <a:t>Cristo escúchanos.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Nunito"/>
                <a:ea typeface="Nunito"/>
                <a:cs typeface="Nunito"/>
                <a:sym typeface="Nunito"/>
              </a:rPr>
              <a:t>Dios Padre celestial, ten misericordia de nosotros.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Nunito"/>
                <a:ea typeface="Nunito"/>
                <a:cs typeface="Nunito"/>
                <a:sym typeface="Nunito"/>
              </a:rPr>
              <a:t>Dios Hijo, Redentor del mundo, ten misericordia de nosotros.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Nunito"/>
                <a:ea typeface="Nunito"/>
                <a:cs typeface="Nunito"/>
                <a:sym typeface="Nunito"/>
              </a:rPr>
              <a:t>Dios Espíritu Santo, ten misericordia de nosotros.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Nunito"/>
                <a:ea typeface="Nunito"/>
                <a:cs typeface="Nunito"/>
                <a:sym typeface="Nunito"/>
              </a:rPr>
              <a:t>Santa Trinidad, un solo Dios, ten misericordia de nosotros.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Nunito"/>
                <a:ea typeface="Nunito"/>
                <a:cs typeface="Nunito"/>
                <a:sym typeface="Nunito"/>
              </a:rPr>
              <a:t>Santa María, ruega por nosotros.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Nunito"/>
                <a:ea typeface="Nunito"/>
                <a:cs typeface="Nunito"/>
                <a:sym typeface="Nunito"/>
              </a:rPr>
              <a:t>San José, ruega por nosotros.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Nunito"/>
                <a:ea typeface="Nunito"/>
                <a:cs typeface="Nunito"/>
                <a:sym typeface="Nunito"/>
              </a:rPr>
              <a:t>Ilustre descendiente de David, ruega por nosotros.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0" name="Google Shape;270;p32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51025" y="3909075"/>
            <a:ext cx="1265160" cy="10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2"/>
          <p:cNvSpPr txBox="1">
            <a:spLocks noGrp="1"/>
          </p:cNvSpPr>
          <p:nvPr>
            <p:ph type="title"/>
          </p:nvPr>
        </p:nvSpPr>
        <p:spPr>
          <a:xfrm>
            <a:off x="819150" y="238350"/>
            <a:ext cx="7505700" cy="711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LETANÍAS A SAN JOSÉ: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/>
        </p:nvSpPr>
        <p:spPr>
          <a:xfrm>
            <a:off x="283225" y="307575"/>
            <a:ext cx="8541300" cy="4587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Luz de los Patriarcas, ruega por nosotros.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Esposo de la Madre de Dios, ruega por nosotros.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Casto guardián de la Virgen, ruega por nosotros.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Padre nutricio del Hijo de Dios, ruega por nosotros. 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Celoso defensor de Cristo, ruega por nosotros.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Jefe de la Sagrada Familia, ruega por nosotros.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José, justísimo, ruega por nosotros. 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José, castísimo, ruega por nosotros. 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José, prudentísimo, ruega por nosotros. 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José, valentísimo, ruega por nosotros. 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José, fidelísimo, ruega por nosotros. 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Espejo de paciencia, ruega por nosotros. 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Amante de la pobreza, ruega por nosotros.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7" name="Google Shape;277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38650" y="38907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>
            <a:spLocks noGrp="1"/>
          </p:cNvSpPr>
          <p:nvPr>
            <p:ph type="body" idx="1"/>
          </p:nvPr>
        </p:nvSpPr>
        <p:spPr>
          <a:xfrm>
            <a:off x="273825" y="384475"/>
            <a:ext cx="8463900" cy="3537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Modelo de trabajadores, ruega por nosotros. 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Gloria de la vida doméstica, ruega por nosotros. 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Custodio de Vírgenes, ruega por nosotros. 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Sostén de las familias, ruega por nosotros. 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Consuelo de los desgraciados, ruega por nosotros. 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Esperanza de los enfermos, ruega por nosotros. 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Patrón de los moribundos, ruega por nosotros. 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Terror de los demonios, ruega por nosotros. 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Protector de la Santa Iglesia, ruega por nosotros.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3" name="Google Shape;283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/>
        </p:nvSpPr>
        <p:spPr>
          <a:xfrm>
            <a:off x="330300" y="338275"/>
            <a:ext cx="8483400" cy="4587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latin typeface="Nunito"/>
                <a:ea typeface="Nunito"/>
                <a:cs typeface="Nunito"/>
                <a:sym typeface="Nunito"/>
              </a:rPr>
              <a:t>Cordero de Dios, que quitas los pecados del mundo: perdónanos, Señor.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latin typeface="Nunito"/>
                <a:ea typeface="Nunito"/>
                <a:cs typeface="Nunito"/>
                <a:sym typeface="Nunito"/>
              </a:rPr>
              <a:t>Cordero de Dios, que quitas los pecados del mundo: escúchanos, Señor.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latin typeface="Nunito"/>
                <a:ea typeface="Nunito"/>
                <a:cs typeface="Nunito"/>
                <a:sym typeface="Nunito"/>
              </a:rPr>
              <a:t>Cordero de Dios, que quitas los pecados del mundo: ten misericordia de nosotros. 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latin typeface="Nunito"/>
                <a:ea typeface="Nunito"/>
                <a:cs typeface="Nunito"/>
                <a:sym typeface="Nunito"/>
              </a:rPr>
              <a:t>V.-</a:t>
            </a:r>
            <a:r>
              <a:rPr lang="es" sz="2200" dirty="0">
                <a:latin typeface="Nunito"/>
                <a:ea typeface="Nunito"/>
                <a:cs typeface="Nunito"/>
                <a:sym typeface="Nunito"/>
              </a:rPr>
              <a:t> Le estableció señor de su casa. 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latin typeface="Nunito"/>
                <a:ea typeface="Nunito"/>
                <a:cs typeface="Nunito"/>
                <a:sym typeface="Nunito"/>
              </a:rPr>
              <a:t>R.-</a:t>
            </a:r>
            <a:r>
              <a:rPr lang="es" sz="2200" dirty="0">
                <a:latin typeface="Nunito"/>
                <a:ea typeface="Nunito"/>
                <a:cs typeface="Nunito"/>
                <a:sym typeface="Nunito"/>
              </a:rPr>
              <a:t> Y jefe de toda su hacienda. 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latin typeface="Nunito"/>
                <a:ea typeface="Nunito"/>
                <a:cs typeface="Nunito"/>
                <a:sym typeface="Nunito"/>
              </a:rPr>
              <a:t>Oremos:</a:t>
            </a:r>
            <a:r>
              <a:rPr lang="es" sz="2200" dirty="0">
                <a:latin typeface="Nunito"/>
                <a:ea typeface="Nunito"/>
                <a:cs typeface="Nunito"/>
                <a:sym typeface="Nunito"/>
              </a:rPr>
              <a:t> Oh Dios, que, en tu inefable providencia, te dignaste elegir a san José por Esposo de tu Santísima Madre: concédenos, te rogamos, que merezcamos tener por intercesor en el cielo al que veneramos como protector en la tierra. Tú que vives y reinas por los siglos de los siglos.  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9" name="Google Shape;289;p3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8087628" y="4251125"/>
            <a:ext cx="849675" cy="6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731250" y="532050"/>
            <a:ext cx="7548300" cy="1240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EXPERIENCIA DE NUESTRA COMUNIDAD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900" y="1650700"/>
            <a:ext cx="2886200" cy="31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3265036" y="322275"/>
            <a:ext cx="2613928" cy="1063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 dirty="0">
                <a:latin typeface="Roboto"/>
                <a:ea typeface="Roboto"/>
                <a:cs typeface="Roboto"/>
                <a:sym typeface="Roboto"/>
              </a:rPr>
              <a:t>DIÁLOGO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>
            <a:off x="385350" y="1004025"/>
            <a:ext cx="69891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s" sz="2300" dirty="0">
                <a:latin typeface="Nunito"/>
                <a:ea typeface="Nunito"/>
                <a:cs typeface="Nunito"/>
                <a:sym typeface="Nunito"/>
              </a:rPr>
              <a:t>¿Qué saben de san José?</a:t>
            </a:r>
            <a:endParaRPr sz="23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s" sz="2300" dirty="0">
                <a:latin typeface="Nunito"/>
                <a:ea typeface="Nunito"/>
                <a:cs typeface="Nunito"/>
                <a:sym typeface="Nunito"/>
              </a:rPr>
              <a:t>¿Es un santo conocido y venerado en la vida personal y familiar de nuestra comunidad?</a:t>
            </a:r>
            <a:endParaRPr sz="23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s" sz="2300" dirty="0">
                <a:latin typeface="Nunito"/>
                <a:ea typeface="Nunito"/>
                <a:cs typeface="Nunito"/>
                <a:sym typeface="Nunito"/>
              </a:rPr>
              <a:t>¿Qué importancia tiene en la vida de la Iglesia?</a:t>
            </a:r>
            <a:endParaRPr sz="23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s" sz="2300" dirty="0">
                <a:latin typeface="Nunito"/>
                <a:ea typeface="Nunito"/>
                <a:cs typeface="Nunito"/>
                <a:sym typeface="Nunito"/>
              </a:rPr>
              <a:t>¿Oyen que se le menciona frecuentemente o solo el día de su fiesta?</a:t>
            </a:r>
            <a:endParaRPr sz="23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s" sz="2300" dirty="0">
                <a:latin typeface="Nunito"/>
                <a:ea typeface="Nunito"/>
                <a:cs typeface="Nunito"/>
                <a:sym typeface="Nunito"/>
              </a:rPr>
              <a:t>¿Podrá tener alguna influencia en nuestra vida personal, familiar y social conocer la vida y las virtudes de un santo?</a:t>
            </a:r>
            <a:endParaRPr sz="23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4671" y="1262939"/>
            <a:ext cx="1783979" cy="164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831150" y="431025"/>
            <a:ext cx="7475100" cy="716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82600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AutoNum type="romanUcPeriod"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VIDA DE SAN JOSÉ.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400" y="1147725"/>
            <a:ext cx="2047652" cy="3656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1" name="Google Shape;161;p17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2923953" y="311475"/>
            <a:ext cx="3285322" cy="841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AutoNum type="alphaUcParenR"/>
            </a:pPr>
            <a:r>
              <a:rPr lang="es" sz="4000" b="1" dirty="0">
                <a:latin typeface="Roboto"/>
                <a:ea typeface="Roboto"/>
                <a:cs typeface="Roboto"/>
                <a:sym typeface="Roboto"/>
              </a:rPr>
              <a:t>FUENTES.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208787" y="1103870"/>
            <a:ext cx="8397000" cy="3383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Las principales fuentes de información de la vida de San José son los primeros capítulos de nuestros primer y tercer Evangelios; son prácticamente las únicas fuentes confiables.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Otra fuente es la literatura apócrifa. La no admisión de ella dentro del Cuerpo del Canon de las Sagradas Escrituras lanza una fuerte sospecha sobre sus contenidos.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839025" y="4090075"/>
            <a:ext cx="997700" cy="7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217825" y="205975"/>
            <a:ext cx="8435700" cy="37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Entre dichas producciones apócrifas que tratan vastamente algunos episodios de la vida de San José pueden destacarse el así llamado: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s" sz="2400" i="1" dirty="0">
                <a:latin typeface="Nunito"/>
                <a:ea typeface="Nunito"/>
                <a:cs typeface="Nunito"/>
                <a:sym typeface="Nunito"/>
              </a:rPr>
              <a:t>Evangelio de Santiago</a:t>
            </a: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El </a:t>
            </a:r>
            <a:r>
              <a:rPr lang="es" sz="2400" i="1" dirty="0">
                <a:latin typeface="Nunito"/>
                <a:ea typeface="Nunito"/>
                <a:cs typeface="Nunito"/>
                <a:sym typeface="Nunito"/>
              </a:rPr>
              <a:t>“Pseudo-Mateo”</a:t>
            </a: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El </a:t>
            </a:r>
            <a:r>
              <a:rPr lang="es" sz="2400" i="1" dirty="0">
                <a:latin typeface="Nunito"/>
                <a:ea typeface="Nunito"/>
                <a:cs typeface="Nunito"/>
                <a:sym typeface="Nunito"/>
              </a:rPr>
              <a:t>“Evangelio de la Natividad de la Virgen María”</a:t>
            </a: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La </a:t>
            </a:r>
            <a:r>
              <a:rPr lang="es" sz="2400" i="1" dirty="0">
                <a:latin typeface="Nunito"/>
                <a:ea typeface="Nunito"/>
                <a:cs typeface="Nunito"/>
                <a:sym typeface="Nunito"/>
              </a:rPr>
              <a:t>“Historia de José, el Carpintero”</a:t>
            </a: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La </a:t>
            </a:r>
            <a:r>
              <a:rPr lang="es" sz="2400" i="1" dirty="0">
                <a:latin typeface="Nunito"/>
                <a:ea typeface="Nunito"/>
                <a:cs typeface="Nunito"/>
                <a:sym typeface="Nunito"/>
              </a:rPr>
              <a:t>“Vida de la Virgen y Muerte de José”</a:t>
            </a: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l="6208" t="50159" b="2958"/>
          <a:stretch/>
        </p:blipFill>
        <p:spPr>
          <a:xfrm>
            <a:off x="5194225" y="3420725"/>
            <a:ext cx="3595626" cy="14377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5" name="Google Shape;175;p19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302925" y="4066850"/>
            <a:ext cx="997700" cy="7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2111850" y="319275"/>
            <a:ext cx="4920300" cy="771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B) GENEALOGÍA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2949775" y="1372100"/>
            <a:ext cx="5871650" cy="2126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800" dirty="0">
                <a:latin typeface="Nunito"/>
                <a:ea typeface="Nunito"/>
                <a:cs typeface="Nunito"/>
                <a:sym typeface="Nunito"/>
              </a:rPr>
              <a:t>San Mateo </a:t>
            </a:r>
            <a:r>
              <a:rPr lang="es" sz="2800" i="1" dirty="0">
                <a:latin typeface="Nunito"/>
                <a:ea typeface="Nunito"/>
                <a:cs typeface="Nunito"/>
                <a:sym typeface="Nunito"/>
              </a:rPr>
              <a:t>(1,16)</a:t>
            </a:r>
            <a:r>
              <a:rPr lang="es" sz="2800" dirty="0">
                <a:latin typeface="Nunito"/>
                <a:ea typeface="Nunito"/>
                <a:cs typeface="Nunito"/>
                <a:sym typeface="Nunito"/>
              </a:rPr>
              <a:t> llama a San José como el hijo de Jacob.</a:t>
            </a:r>
            <a:endParaRPr sz="28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800" dirty="0">
                <a:latin typeface="Nunito"/>
                <a:ea typeface="Nunito"/>
                <a:cs typeface="Nunito"/>
                <a:sym typeface="Nunito"/>
              </a:rPr>
              <a:t>De acuerdo con San Lucas </a:t>
            </a:r>
            <a:r>
              <a:rPr lang="es" sz="2800" i="1" dirty="0">
                <a:latin typeface="Nunito"/>
                <a:ea typeface="Nunito"/>
                <a:cs typeface="Nunito"/>
                <a:sym typeface="Nunito"/>
              </a:rPr>
              <a:t>(3,23)</a:t>
            </a:r>
            <a:r>
              <a:rPr lang="es" sz="2800" dirty="0">
                <a:latin typeface="Nunito"/>
                <a:ea typeface="Nunito"/>
                <a:cs typeface="Nunito"/>
                <a:sym typeface="Nunito"/>
              </a:rPr>
              <a:t>, Elí fue su padre. </a:t>
            </a:r>
            <a:endParaRPr sz="28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75" y="1090575"/>
            <a:ext cx="2627191" cy="3748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2551263" y="343545"/>
            <a:ext cx="4041474" cy="864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 dirty="0">
                <a:latin typeface="Roboto"/>
                <a:ea typeface="Roboto"/>
                <a:cs typeface="Roboto"/>
                <a:sym typeface="Roboto"/>
              </a:rPr>
              <a:t>C) RESIDENCIA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2776224" y="1315224"/>
            <a:ext cx="6060826" cy="275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Belén, la ciudad de David y sus descendientes, aparenta haber sido el lugar de nacimiento de José.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San José fue un </a:t>
            </a:r>
            <a:r>
              <a:rPr lang="es" sz="2600" b="1" i="1" dirty="0">
                <a:latin typeface="Nunito"/>
                <a:ea typeface="Nunito"/>
                <a:cs typeface="Nunito"/>
                <a:sym typeface="Nunito"/>
              </a:rPr>
              <a:t>tekton</a:t>
            </a: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, la palabra significa tanto mecánico en general como carpintero en particular.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818617" y="4073775"/>
            <a:ext cx="1018434" cy="8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 rotWithShape="1">
          <a:blip r:embed="rId4">
            <a:alphaModFix/>
          </a:blip>
          <a:srcRect l="66505"/>
          <a:stretch/>
        </p:blipFill>
        <p:spPr>
          <a:xfrm>
            <a:off x="415375" y="1074500"/>
            <a:ext cx="2360849" cy="3700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1165</Words>
  <Application>Microsoft Office PowerPoint</Application>
  <PresentationFormat>Presentación en pantalla (16:9)</PresentationFormat>
  <Paragraphs>109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Nunito</vt:lpstr>
      <vt:lpstr>Roboto</vt:lpstr>
      <vt:lpstr>Shift</vt:lpstr>
      <vt:lpstr>SEMANA BÍBLICA 2021</vt:lpstr>
      <vt:lpstr>TEMA 1. LA VIDA DE SAN JOSÉ.</vt:lpstr>
      <vt:lpstr>Presentación de PowerPoint</vt:lpstr>
      <vt:lpstr>DIÁLOGO</vt:lpstr>
      <vt:lpstr>Presentación de PowerPoint</vt:lpstr>
      <vt:lpstr>FUENTES.</vt:lpstr>
      <vt:lpstr>Presentación de PowerPoint</vt:lpstr>
      <vt:lpstr>B) GENEALOGÍA</vt:lpstr>
      <vt:lpstr>C) RESIDENCIA</vt:lpstr>
      <vt:lpstr>D) MATRIMONIO</vt:lpstr>
      <vt:lpstr>E) LA ENCARNACIÓN</vt:lpstr>
      <vt:lpstr>Presentación de PowerPoint</vt:lpstr>
      <vt:lpstr>F) EL NACIMIENTO Y LA HUIDA A EGIPTO</vt:lpstr>
      <vt:lpstr>Presentación de PowerPoint</vt:lpstr>
      <vt:lpstr>G) REGRESO A NAZARET</vt:lpstr>
      <vt:lpstr>Presentación de PowerPoint</vt:lpstr>
      <vt:lpstr>H) MUERTE</vt:lpstr>
      <vt:lpstr>Presentación de PowerPoint</vt:lpstr>
      <vt:lpstr>Presentación de PowerPoint</vt:lpstr>
      <vt:lpstr>LETANÍAS A SAN JOSÉ: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BÍBLICA 2021</dc:title>
  <dc:creator>Eduardo Michel Flores</dc:creator>
  <cp:lastModifiedBy>Eduardo Michel Flores</cp:lastModifiedBy>
  <cp:revision>6</cp:revision>
  <dcterms:modified xsi:type="dcterms:W3CDTF">2021-08-05T01:27:13Z</dcterms:modified>
</cp:coreProperties>
</file>